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5602" userDrawn="1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9976A"/>
    <a:srgbClr val="F2F2F2"/>
    <a:srgbClr val="988657"/>
    <a:srgbClr val="837752"/>
    <a:srgbClr val="AC9660"/>
    <a:srgbClr val="FFE411"/>
    <a:srgbClr val="FFFFFF"/>
    <a:srgbClr val="FED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265" autoAdjust="0"/>
    <p:restoredTop sz="68384" autoAdjust="0"/>
  </p:normalViewPr>
  <p:slideViewPr>
    <p:cSldViewPr snapToGrid="0" snapToObjects="1">
      <p:cViewPr varScale="1">
        <p:scale>
          <a:sx n="72" d="100"/>
          <a:sy n="72" d="100"/>
        </p:scale>
        <p:origin x="84" y="1842"/>
      </p:cViewPr>
      <p:guideLst>
        <p:guide pos="560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hello-css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internetingishard.com/html-and-css/css-box-model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hello-css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internetingishard.com/html-and-css/css-box-model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endParaRPr lang="nl-NL" dirty="0"/>
          </a:p>
          <a:p>
            <a:r>
              <a:rPr lang="nl-NL" dirty="0"/>
              <a:t>INTERNETING IS HARD (https://internetingishard.com/html-and-css/)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op de hoofdstukken </a:t>
            </a:r>
            <a:r>
              <a:rPr lang="nl-NL" b="1" u="none" dirty="0">
                <a:hlinkClick r:id="rId3"/>
              </a:rPr>
              <a:t>Hello, CSS</a:t>
            </a:r>
            <a:r>
              <a:rPr lang="nl-NL" b="1" dirty="0"/>
              <a:t> en </a:t>
            </a:r>
            <a:r>
              <a:rPr lang="nl-NL" b="1" dirty="0">
                <a:hlinkClick r:id="rId4"/>
              </a:rPr>
              <a:t>The Box Model</a:t>
            </a: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 worden aanbevolen: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de Codeschool video's  van FRONT-END FOUNDATIONS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2: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CSS </a:t>
            </a:r>
            <a:r>
              <a:rPr lang="nl-NL" sz="1200" b="1" u="non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selectors</a:t>
            </a:r>
            <a:r>
              <a:rPr lang="nl-NL" b="0" dirty="0"/>
              <a:t>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Hexadecimal</a:t>
            </a:r>
            <a:r>
              <a:rPr lang="nl-NL" b="1" dirty="0"/>
              <a:t> </a:t>
            </a:r>
            <a:r>
              <a:rPr lang="nl-NL" b="1" dirty="0" err="1"/>
              <a:t>colors</a:t>
            </a:r>
            <a:r>
              <a:rPr lang="nl-NL" b="0" dirty="0"/>
              <a:t>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The Box Model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47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endParaRPr lang="nl-NL" dirty="0"/>
          </a:p>
          <a:p>
            <a:r>
              <a:rPr lang="nl-NL" dirty="0"/>
              <a:t>INTERNETING IS HARD (https://internetingishard.com/html-and-css/)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op de hoofdstukken </a:t>
            </a:r>
            <a:r>
              <a:rPr lang="nl-NL" b="1" u="none" dirty="0" err="1">
                <a:hlinkClick r:id="rId3"/>
              </a:rPr>
              <a:t>Hello</a:t>
            </a:r>
            <a:r>
              <a:rPr lang="nl-NL" b="1" u="none" dirty="0">
                <a:hlinkClick r:id="rId3"/>
              </a:rPr>
              <a:t>, CSS</a:t>
            </a:r>
            <a:r>
              <a:rPr lang="nl-NL" b="1" dirty="0"/>
              <a:t> en </a:t>
            </a:r>
            <a:r>
              <a:rPr lang="nl-NL" b="1" dirty="0">
                <a:hlinkClick r:id="rId4"/>
              </a:rPr>
              <a:t>The Box Model</a:t>
            </a: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 worden aanbevolen: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de Codeschool video's  van FRONT-END FOUNDATIONS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2: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CSS </a:t>
            </a:r>
            <a:r>
              <a:rPr lang="nl-NL" sz="1200" b="1" u="non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selectors</a:t>
            </a:r>
            <a:r>
              <a:rPr lang="nl-NL" b="0" dirty="0"/>
              <a:t>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Hexadecimal</a:t>
            </a:r>
            <a:r>
              <a:rPr lang="nl-NL" b="1" dirty="0"/>
              <a:t> </a:t>
            </a:r>
            <a:r>
              <a:rPr lang="nl-NL" b="1" dirty="0" err="1"/>
              <a:t>colors</a:t>
            </a:r>
            <a:r>
              <a:rPr lang="nl-NL" b="0" dirty="0"/>
              <a:t>,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The Box Model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26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HTML/CSS 1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829463" y="3984455"/>
            <a:ext cx="6039901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de +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9" y="1052514"/>
            <a:ext cx="5416520" cy="2346294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796950" y="1052513"/>
            <a:ext cx="3078761" cy="2346295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 dirty="0"/>
              <a:t>Klik op het pictogram als u een afbeelding wilt toevoegen</a:t>
            </a:r>
          </a:p>
        </p:txBody>
      </p:sp>
      <p:sp>
        <p:nvSpPr>
          <p:cNvPr id="6" name="Tijdelijke aanduiding voor tekst 6"/>
          <p:cNvSpPr>
            <a:spLocks noGrp="1"/>
          </p:cNvSpPr>
          <p:nvPr>
            <p:ph type="body" sz="quarter" idx="13" hasCustomPrompt="1"/>
          </p:nvPr>
        </p:nvSpPr>
        <p:spPr>
          <a:xfrm>
            <a:off x="268289" y="3510950"/>
            <a:ext cx="5416520" cy="2475513"/>
          </a:xfrm>
          <a:solidFill>
            <a:schemeClr val="bg1">
              <a:lumMod val="95000"/>
            </a:schemeClr>
          </a:solidFill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600"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8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5796951" y="3510952"/>
            <a:ext cx="3078761" cy="2475512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5812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123626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71448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- 2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w3schools.com/" TargetMode="External"/><Relationship Id="rId4" Type="http://schemas.openxmlformats.org/officeDocument/2006/relationships/hyperlink" Target="http://www.codeschool.com/courses/front-end-foundatio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2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CSS </a:t>
            </a:r>
            <a:r>
              <a:rPr lang="nl-NL" dirty="0" err="1"/>
              <a:t>styles</a:t>
            </a:r>
            <a:endParaRPr lang="nl-NL" dirty="0"/>
          </a:p>
          <a:p>
            <a:endParaRPr lang="nl-NL" dirty="0"/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2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Stylesheet en CSS </a:t>
            </a:r>
            <a:r>
              <a:rPr lang="nl-NL" dirty="0" err="1"/>
              <a:t>styles</a:t>
            </a:r>
            <a:r>
              <a:rPr lang="nl-NL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Kleuren, lettertypen en maateenheden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Lijst- en tekstopmaak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Stylesheet, </a:t>
            </a:r>
            <a:r>
              <a:rPr lang="nl-NL" dirty="0" err="1"/>
              <a:t>style</a:t>
            </a:r>
            <a:r>
              <a:rPr lang="nl-NL" dirty="0"/>
              <a:t> element, </a:t>
            </a:r>
            <a:r>
              <a:rPr lang="nl-NL" dirty="0" err="1"/>
              <a:t>inline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Het </a:t>
            </a:r>
            <a:r>
              <a:rPr lang="nl-NL" dirty="0" err="1"/>
              <a:t>boxmodel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Vulling, rand, marge, ronde hoeken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DIV (voor blokken) - SPAN (voor </a:t>
            </a:r>
            <a:r>
              <a:rPr lang="nl-NL" dirty="0" err="1"/>
              <a:t>inline</a:t>
            </a:r>
            <a:r>
              <a:rPr lang="nl-NL" dirty="0"/>
              <a:t> elementen)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b="1" dirty="0">
                <a:latin typeface="Helvetica Neue Light"/>
              </a:rPr>
              <a:t>Handleiding:</a:t>
            </a:r>
            <a:r>
              <a:rPr lang="nl-NL" dirty="0"/>
              <a:t> </a:t>
            </a:r>
            <a:r>
              <a:rPr lang="nl-NL" dirty="0">
                <a:hlinkClick r:id="rId3"/>
              </a:rPr>
              <a:t>internetingishard.com</a:t>
            </a:r>
            <a:endParaRPr lang="nl-NL" dirty="0"/>
          </a:p>
          <a:p>
            <a:pPr marL="457200" lvl="1" indent="0">
              <a:buNone/>
            </a:pPr>
            <a:r>
              <a:rPr lang="nl-NL" b="1" dirty="0" err="1"/>
              <a:t>Videotutorials</a:t>
            </a:r>
            <a:r>
              <a:rPr lang="nl-NL" b="1" dirty="0"/>
              <a:t>: </a:t>
            </a:r>
            <a:r>
              <a:rPr lang="nl-NL" dirty="0">
                <a:hlinkClick r:id="rId4"/>
              </a:rPr>
              <a:t>www.codeschool.com/courses/front-end-foundations</a:t>
            </a:r>
            <a:endParaRPr lang="nl-NL" dirty="0"/>
          </a:p>
          <a:p>
            <a:pPr marL="457200" lvl="1" indent="0">
              <a:buNone/>
            </a:pPr>
            <a:r>
              <a:rPr lang="nl-NL" b="1" dirty="0"/>
              <a:t>Naslag en probeersels:</a:t>
            </a:r>
            <a:r>
              <a:rPr lang="nl-NL" dirty="0"/>
              <a:t> </a:t>
            </a:r>
            <a:r>
              <a:rPr lang="nl-NL" dirty="0">
                <a:hlinkClick r:id="rId5"/>
              </a:rPr>
              <a:t>www.w3schools.com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Stylesheet en CSS </a:t>
            </a:r>
            <a:r>
              <a:rPr lang="nl-NL" dirty="0" err="1"/>
              <a:t>styles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906439"/>
            <a:ext cx="8620125" cy="4140678"/>
          </a:xfrm>
        </p:spPr>
        <p:txBody>
          <a:bodyPr>
            <a:noAutofit/>
          </a:bodyPr>
          <a:lstStyle/>
          <a:p>
            <a:pPr>
              <a:tabLst>
                <a:tab pos="1974850" algn="l"/>
                <a:tab pos="2062163" algn="l"/>
              </a:tabLst>
            </a:pPr>
            <a:r>
              <a:rPr lang="nl-NL" dirty="0">
                <a:latin typeface="Intro Bold Caps" panose="02000000000000000000" pitchFamily="50" charset="0"/>
              </a:rPr>
              <a:t>project</a:t>
            </a:r>
            <a:r>
              <a:rPr lang="nl-NL" dirty="0">
                <a:latin typeface="+mj-lt"/>
              </a:rPr>
              <a:t>:		</a:t>
            </a:r>
            <a:r>
              <a:rPr lang="nl-NL" b="1" dirty="0">
                <a:latin typeface="+mj-lt"/>
              </a:rPr>
              <a:t>een directory voor de website</a:t>
            </a:r>
          </a:p>
          <a:p>
            <a:pPr>
              <a:tabLst>
                <a:tab pos="1974850" algn="l"/>
                <a:tab pos="2062163" algn="l"/>
              </a:tabLst>
            </a:pPr>
            <a:r>
              <a:rPr lang="nl-NL" dirty="0" err="1">
                <a:latin typeface="Intro Bold Caps" panose="02000000000000000000" pitchFamily="50" charset="0"/>
              </a:rPr>
              <a:t>css</a:t>
            </a:r>
            <a:r>
              <a:rPr lang="nl-NL" dirty="0">
                <a:latin typeface="Intro Bold Caps" panose="02000000000000000000" pitchFamily="50" charset="0"/>
              </a:rPr>
              <a:t> map</a:t>
            </a:r>
            <a:r>
              <a:rPr lang="nl-NL" dirty="0">
                <a:latin typeface="+mj-lt"/>
              </a:rPr>
              <a:t>:		</a:t>
            </a:r>
            <a:r>
              <a:rPr lang="nl-NL" b="1" dirty="0">
                <a:solidFill>
                  <a:srgbClr val="0000FF"/>
                </a:solidFill>
              </a:rPr>
              <a:t>/</a:t>
            </a:r>
            <a:r>
              <a:rPr lang="nl-NL" b="1" dirty="0" err="1">
                <a:solidFill>
                  <a:srgbClr val="0000FF"/>
                </a:solidFill>
              </a:rPr>
              <a:t>css</a:t>
            </a:r>
            <a:endParaRPr lang="nl-NL" b="1" dirty="0">
              <a:solidFill>
                <a:srgbClr val="0000FF"/>
              </a:solidFill>
            </a:endParaRPr>
          </a:p>
          <a:p>
            <a:pPr>
              <a:tabLst>
                <a:tab pos="1974850" algn="l"/>
                <a:tab pos="2062163" algn="l"/>
              </a:tabLst>
            </a:pPr>
            <a:r>
              <a:rPr lang="nl-NL" dirty="0" err="1">
                <a:latin typeface="Intro Bold Caps" panose="02000000000000000000" pitchFamily="50" charset="0"/>
              </a:rPr>
              <a:t>stylesheet</a:t>
            </a:r>
            <a:r>
              <a:rPr lang="nl-NL" dirty="0">
                <a:latin typeface="+mj-lt"/>
              </a:rPr>
              <a:t>:	</a:t>
            </a:r>
            <a:r>
              <a:rPr lang="nl-NL" b="1" dirty="0">
                <a:solidFill>
                  <a:srgbClr val="0000FF"/>
                </a:solidFill>
              </a:rPr>
              <a:t>styles.css</a:t>
            </a:r>
          </a:p>
          <a:p>
            <a:pPr>
              <a:tabLst>
                <a:tab pos="1974850" algn="l"/>
                <a:tab pos="2062163" algn="l"/>
              </a:tabLst>
            </a:pPr>
            <a:r>
              <a:rPr lang="nl-NL" dirty="0">
                <a:latin typeface="Intro Bold Caps" panose="02000000000000000000" pitchFamily="50" charset="0"/>
              </a:rPr>
              <a:t>Link</a:t>
            </a:r>
            <a:r>
              <a:rPr lang="nl-NL" dirty="0">
                <a:latin typeface="+mj-lt"/>
              </a:rPr>
              <a:t> in html:	</a:t>
            </a:r>
            <a:r>
              <a:rPr lang="nl-NL" altLang="nl-NL" dirty="0">
                <a:solidFill>
                  <a:srgbClr val="3D7CC6"/>
                </a:solidFill>
              </a:rPr>
              <a:t>&lt;link </a:t>
            </a:r>
            <a:r>
              <a:rPr lang="nl-NL" altLang="nl-NL" b="1" dirty="0">
                <a:solidFill>
                  <a:srgbClr val="0000FF"/>
                </a:solidFill>
              </a:rPr>
              <a:t>rel=</a:t>
            </a:r>
            <a:r>
              <a:rPr lang="nl-NL" altLang="nl-NL" b="1" dirty="0">
                <a:solidFill>
                  <a:srgbClr val="008000"/>
                </a:solidFill>
              </a:rPr>
              <a:t>"</a:t>
            </a:r>
            <a:r>
              <a:rPr lang="nl-NL" altLang="nl-NL" b="1" dirty="0" err="1">
                <a:solidFill>
                  <a:srgbClr val="008000"/>
                </a:solidFill>
              </a:rPr>
              <a:t>stylesheet</a:t>
            </a:r>
            <a:r>
              <a:rPr lang="nl-NL" altLang="nl-NL" b="1" dirty="0">
                <a:solidFill>
                  <a:srgbClr val="008000"/>
                </a:solidFill>
              </a:rPr>
              <a:t>" </a:t>
            </a:r>
            <a:r>
              <a:rPr lang="nl-NL" altLang="nl-NL" b="1" dirty="0" err="1">
                <a:solidFill>
                  <a:srgbClr val="0000FF"/>
                </a:solidFill>
              </a:rPr>
              <a:t>href</a:t>
            </a:r>
            <a:r>
              <a:rPr lang="nl-NL" altLang="nl-NL" b="1" dirty="0">
                <a:solidFill>
                  <a:srgbClr val="0000FF"/>
                </a:solidFill>
              </a:rPr>
              <a:t>=</a:t>
            </a:r>
            <a:r>
              <a:rPr lang="nl-NL" altLang="nl-NL" b="1" dirty="0">
                <a:solidFill>
                  <a:srgbClr val="008000"/>
                </a:solidFill>
              </a:rPr>
              <a:t>"</a:t>
            </a:r>
            <a:r>
              <a:rPr lang="nl-NL" altLang="nl-NL" b="1" dirty="0" err="1">
                <a:solidFill>
                  <a:srgbClr val="008000"/>
                </a:solidFill>
              </a:rPr>
              <a:t>css</a:t>
            </a:r>
            <a:r>
              <a:rPr lang="nl-NL" altLang="nl-NL" b="1" dirty="0">
                <a:solidFill>
                  <a:srgbClr val="008000"/>
                </a:solidFill>
              </a:rPr>
              <a:t>/styles.css"</a:t>
            </a:r>
            <a:r>
              <a:rPr lang="nl-NL" altLang="nl-NL" dirty="0">
                <a:solidFill>
                  <a:srgbClr val="3D7CC6"/>
                </a:solidFill>
              </a:rPr>
              <a:t>/&gt;</a:t>
            </a:r>
            <a:endParaRPr lang="nl-NL" dirty="0">
              <a:solidFill>
                <a:schemeClr val="accent1"/>
              </a:solidFill>
            </a:endParaRPr>
          </a:p>
          <a:p>
            <a:pPr>
              <a:tabLst>
                <a:tab pos="2062163" algn="l"/>
              </a:tabLst>
            </a:pPr>
            <a:endParaRPr lang="nl-NL" dirty="0">
              <a:latin typeface="+mj-lt"/>
            </a:endParaRPr>
          </a:p>
          <a:p>
            <a:pPr>
              <a:spcAft>
                <a:spcPts val="600"/>
              </a:spcAft>
              <a:tabLst>
                <a:tab pos="2062163" algn="l"/>
              </a:tabLst>
            </a:pPr>
            <a:r>
              <a:rPr lang="nl-NL" dirty="0">
                <a:latin typeface="Intro Bold Caps" panose="02000000000000000000" pitchFamily="50" charset="0"/>
              </a:rPr>
              <a:t>De code</a:t>
            </a:r>
            <a:r>
              <a:rPr lang="nl-NL" dirty="0">
                <a:latin typeface="+mj-lt"/>
              </a:rPr>
              <a:t>:</a:t>
            </a:r>
            <a:endParaRPr lang="nl-NL" altLang="nl-NL" dirty="0">
              <a:solidFill>
                <a:srgbClr val="A8A8A8"/>
              </a:solidFill>
            </a:endParaRPr>
          </a:p>
          <a:p>
            <a:pPr>
              <a:tabLst>
                <a:tab pos="449263" algn="l"/>
                <a:tab pos="2062163" algn="l"/>
              </a:tabLst>
            </a:pPr>
            <a:r>
              <a:rPr lang="nl-NL" altLang="nl-NL" dirty="0">
                <a:solidFill>
                  <a:srgbClr val="A8A8A8"/>
                </a:solidFill>
              </a:rPr>
              <a:t>body {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 err="1">
                <a:solidFill>
                  <a:srgbClr val="0000FF"/>
                </a:solidFill>
              </a:rPr>
              <a:t>color</a:t>
            </a:r>
            <a:r>
              <a:rPr lang="nl-NL" altLang="nl-NL" dirty="0">
                <a:solidFill>
                  <a:srgbClr val="A8A8A8"/>
                </a:solidFill>
              </a:rPr>
              <a:t>: #FF0000;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}</a:t>
            </a:r>
          </a:p>
          <a:p>
            <a:pPr>
              <a:tabLst>
                <a:tab pos="449263" algn="l"/>
                <a:tab pos="2062163" algn="l"/>
              </a:tabLst>
            </a:pPr>
            <a:r>
              <a:rPr lang="nl-NL" dirty="0">
                <a:solidFill>
                  <a:schemeClr val="accent1"/>
                </a:solidFill>
              </a:rPr>
              <a:t>/*Dit is commentaar*/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Stylesheet - </a:t>
            </a:r>
            <a:r>
              <a:rPr lang="nl-NL" dirty="0" err="1"/>
              <a:t>css</a:t>
            </a:r>
            <a:r>
              <a:rPr lang="nl-NL" dirty="0"/>
              <a:t> </a:t>
            </a:r>
            <a:r>
              <a:rPr lang="nl-NL" dirty="0" err="1"/>
              <a:t>style</a:t>
            </a:r>
            <a:r>
              <a:rPr lang="nl-NL" dirty="0"/>
              <a:t> - </a:t>
            </a:r>
            <a:r>
              <a:rPr lang="nl-NL" dirty="0" err="1"/>
              <a:t>selector</a:t>
            </a:r>
            <a:r>
              <a:rPr lang="nl-NL" dirty="0"/>
              <a:t> - eigenschap (property) - waarde (</a:t>
            </a:r>
            <a:r>
              <a:rPr lang="nl-NL" dirty="0" err="1"/>
              <a:t>value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&lt;link rel="</a:t>
            </a:r>
            <a:r>
              <a:rPr lang="nl-NL" dirty="0" err="1"/>
              <a:t>stylesheet</a:t>
            </a:r>
            <a:r>
              <a:rPr lang="nl-NL" dirty="0"/>
              <a:t>" </a:t>
            </a:r>
            <a:r>
              <a:rPr lang="nl-NL" dirty="0" err="1"/>
              <a:t>href</a:t>
            </a:r>
            <a:r>
              <a:rPr lang="nl-NL" dirty="0"/>
              <a:t>=" "&gt;   /*...*/</a:t>
            </a:r>
          </a:p>
        </p:txBody>
      </p:sp>
      <p:pic>
        <p:nvPicPr>
          <p:cNvPr id="9" name="Tijdelijke aanduiding voor afbeelding 8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317618" y="3875429"/>
            <a:ext cx="4400000" cy="2000000"/>
          </a:xfrm>
          <a:prstGeom prst="rect">
            <a:avLst/>
          </a:prstGeom>
        </p:spPr>
      </p:pic>
      <p:pic>
        <p:nvPicPr>
          <p:cNvPr id="10" name="Tijdelijke aanduiding voor afbeelding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823" y="1326162"/>
            <a:ext cx="2178795" cy="140678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0130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Kleuren, lettertypen en maateenheden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064370"/>
            <a:ext cx="9144000" cy="789730"/>
          </a:xfrm>
        </p:spPr>
        <p:txBody>
          <a:bodyPr/>
          <a:lstStyle/>
          <a:p>
            <a:pPr>
              <a:tabLst>
                <a:tab pos="8609013" algn="r"/>
              </a:tabLst>
            </a:pPr>
            <a:r>
              <a:rPr lang="nl-NL" dirty="0"/>
              <a:t>	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</a:p>
          <a:p>
            <a:pPr lvl="1" algn="ctr">
              <a:tabLst>
                <a:tab pos="8609013" algn="r"/>
              </a:tabLst>
            </a:pPr>
            <a:r>
              <a:rPr lang="nl-NL" sz="22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#414141  red  </a:t>
            </a:r>
            <a:r>
              <a:rPr lang="nl-NL" altLang="nl-NL" sz="22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rgb</a:t>
            </a:r>
            <a:r>
              <a:rPr lang="nl-NL" altLang="nl-NL" sz="22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(0,0,0)   ---</a:t>
            </a:r>
            <a:r>
              <a:rPr lang="nl-NL" sz="22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16px 1.5em 80%  1rem</a:t>
            </a:r>
            <a:r>
              <a:rPr lang="nl-NL" dirty="0"/>
              <a:t> </a:t>
            </a:r>
          </a:p>
          <a:p>
            <a:pPr lvl="1" algn="ctr"/>
            <a:r>
              <a:rPr lang="nl-NL" dirty="0" err="1"/>
              <a:t>color</a:t>
            </a:r>
            <a:r>
              <a:rPr lang="nl-NL" dirty="0"/>
              <a:t>   background-</a:t>
            </a:r>
            <a:r>
              <a:rPr lang="nl-NL" dirty="0" err="1"/>
              <a:t>color</a:t>
            </a:r>
            <a:r>
              <a:rPr lang="nl-NL" dirty="0"/>
              <a:t>    font-</a:t>
            </a:r>
            <a:r>
              <a:rPr lang="nl-NL" dirty="0" err="1"/>
              <a:t>size</a:t>
            </a:r>
            <a:r>
              <a:rPr lang="nl-NL" dirty="0"/>
              <a:t>    font-family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8288" y="1385694"/>
            <a:ext cx="7396897" cy="4093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>
                <a:tab pos="715963" algn="l"/>
              </a:tabLst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body {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	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darkgrey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#ffeb3b;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h1 {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>
                <a:tab pos="715963" algn="l"/>
              </a:tabLst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nl-NL" altLang="nl-NL" b="1" dirty="0" err="1">
                <a:solidFill>
                  <a:srgbClr val="0000FF"/>
                </a:solidFill>
              </a:rPr>
              <a:t>color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dirty="0" err="1">
                <a:solidFill>
                  <a:srgbClr val="A8A8A8"/>
                </a:solidFill>
              </a:rPr>
              <a:t>rgb</a:t>
            </a:r>
            <a:r>
              <a:rPr lang="nl-NL" altLang="nl-NL" dirty="0">
                <a:solidFill>
                  <a:srgbClr val="A8A8A8"/>
                </a:solidFill>
              </a:rPr>
              <a:t>(</a:t>
            </a:r>
            <a:r>
              <a:rPr lang="nl-NL" altLang="nl-NL" dirty="0">
                <a:solidFill>
                  <a:srgbClr val="0000FF"/>
                </a:solidFill>
              </a:rPr>
              <a:t>0</a:t>
            </a:r>
            <a:r>
              <a:rPr lang="nl-NL" altLang="nl-NL" dirty="0">
                <a:solidFill>
                  <a:srgbClr val="A8A8A8"/>
                </a:solidFill>
              </a:rPr>
              <a:t>,</a:t>
            </a:r>
            <a:r>
              <a:rPr lang="nl-NL" altLang="nl-NL" dirty="0">
                <a:solidFill>
                  <a:srgbClr val="0000FF"/>
                </a:solidFill>
              </a:rPr>
              <a:t>0</a:t>
            </a:r>
            <a:r>
              <a:rPr lang="nl-NL" altLang="nl-NL" dirty="0">
                <a:solidFill>
                  <a:srgbClr val="A8A8A8"/>
                </a:solidFill>
              </a:rPr>
              <a:t>,</a:t>
            </a:r>
            <a:r>
              <a:rPr lang="nl-NL" altLang="nl-NL" dirty="0">
                <a:solidFill>
                  <a:srgbClr val="0000FF"/>
                </a:solidFill>
              </a:rPr>
              <a:t>139</a:t>
            </a:r>
            <a:r>
              <a:rPr lang="nl-NL" altLang="nl-NL" dirty="0">
                <a:solidFill>
                  <a:srgbClr val="A8A8A8"/>
                </a:solidFill>
              </a:rPr>
              <a:t>);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}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h2 {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1.6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 }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h1, h2, h3 {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Helvetica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Arial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sans-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nl-NL" altLang="nl-NL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Tijdelijke aanduiding voor afbeelding 6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6212290" y="1052513"/>
            <a:ext cx="2663423" cy="3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3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Lijst en tekstopmaak</a:t>
            </a:r>
            <a:endParaRPr lang="nl-NL" dirty="0"/>
          </a:p>
        </p:txBody>
      </p:sp>
      <p:sp>
        <p:nvSpPr>
          <p:cNvPr id="12" name="Rectangle 1"/>
          <p:cNvSpPr>
            <a:spLocks noGrp="1" noChangeArrowheads="1"/>
          </p:cNvSpPr>
          <p:nvPr>
            <p:ph type="body" sz="quarter" idx="10"/>
          </p:nvPr>
        </p:nvSpPr>
        <p:spPr>
          <a:xfrm>
            <a:off x="268289" y="1156026"/>
            <a:ext cx="5416520" cy="2803494"/>
          </a:xfrm>
        </p:spPr>
        <p:txBody>
          <a:bodyPr/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dirty="0">
                <a:solidFill>
                  <a:srgbClr val="A8A8A8"/>
                </a:solidFill>
              </a:rPr>
              <a:t>h3 {</a:t>
            </a:r>
            <a:r>
              <a:rPr lang="nl-NL" altLang="nl-NL" b="1" dirty="0" err="1">
                <a:solidFill>
                  <a:srgbClr val="0000FF"/>
                </a:solidFill>
              </a:rPr>
              <a:t>font-weight</a:t>
            </a:r>
            <a:r>
              <a:rPr lang="nl-NL" altLang="nl-NL" dirty="0" err="1">
                <a:solidFill>
                  <a:srgbClr val="A8A8A8"/>
                </a:solidFill>
              </a:rPr>
              <a:t>:</a:t>
            </a:r>
            <a:r>
              <a:rPr lang="nl-NL" altLang="nl-NL" b="1" dirty="0" err="1">
                <a:solidFill>
                  <a:srgbClr val="008000"/>
                </a:solidFill>
              </a:rPr>
              <a:t>bold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>
                <a:solidFill>
                  <a:srgbClr val="0000FF"/>
                </a:solidFill>
              </a:rPr>
              <a:t>font-</a:t>
            </a:r>
            <a:r>
              <a:rPr lang="nl-NL" altLang="nl-NL" b="1" dirty="0" err="1">
                <a:solidFill>
                  <a:srgbClr val="0000FF"/>
                </a:solidFill>
              </a:rPr>
              <a:t>style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>
                <a:solidFill>
                  <a:srgbClr val="008000"/>
                </a:solidFill>
              </a:rPr>
              <a:t>italic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 err="1">
                <a:solidFill>
                  <a:srgbClr val="0000FF"/>
                </a:solidFill>
              </a:rPr>
              <a:t>text-align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>
                <a:solidFill>
                  <a:srgbClr val="008000"/>
                </a:solidFill>
              </a:rPr>
              <a:t>center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 err="1">
                <a:solidFill>
                  <a:srgbClr val="0000FF"/>
                </a:solidFill>
              </a:rPr>
              <a:t>text-decoration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 err="1">
                <a:solidFill>
                  <a:srgbClr val="008000"/>
                </a:solidFill>
              </a:rPr>
              <a:t>underline</a:t>
            </a:r>
            <a:r>
              <a:rPr lang="nl-NL" altLang="nl-NL" dirty="0">
                <a:solidFill>
                  <a:srgbClr val="A8A8A8"/>
                </a:solidFill>
              </a:rPr>
              <a:t>; }</a:t>
            </a:r>
            <a:br>
              <a:rPr lang="nl-NL" altLang="nl-NL" dirty="0">
                <a:solidFill>
                  <a:srgbClr val="A8A8A8"/>
                </a:solidFill>
              </a:rPr>
            </a:b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 err="1">
                <a:solidFill>
                  <a:srgbClr val="A8A8A8"/>
                </a:solidFill>
              </a:rPr>
              <a:t>ul</a:t>
            </a:r>
            <a:r>
              <a:rPr lang="nl-NL" altLang="nl-NL" dirty="0">
                <a:solidFill>
                  <a:srgbClr val="A8A8A8"/>
                </a:solidFill>
              </a:rPr>
              <a:t> {</a:t>
            </a:r>
            <a:r>
              <a:rPr lang="nl-NL" altLang="nl-NL" b="1" dirty="0">
                <a:solidFill>
                  <a:srgbClr val="0000FF"/>
                </a:solidFill>
              </a:rPr>
              <a:t>list-</a:t>
            </a:r>
            <a:r>
              <a:rPr lang="nl-NL" altLang="nl-NL" b="1" dirty="0" err="1">
                <a:solidFill>
                  <a:srgbClr val="0000FF"/>
                </a:solidFill>
              </a:rPr>
              <a:t>style</a:t>
            </a:r>
            <a:r>
              <a:rPr lang="nl-NL" altLang="nl-NL" b="1" dirty="0">
                <a:solidFill>
                  <a:srgbClr val="0000FF"/>
                </a:solidFill>
              </a:rPr>
              <a:t>-type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>
                <a:solidFill>
                  <a:srgbClr val="008000"/>
                </a:solidFill>
              </a:rPr>
              <a:t>square</a:t>
            </a:r>
            <a:r>
              <a:rPr lang="nl-NL" altLang="nl-NL" dirty="0">
                <a:solidFill>
                  <a:srgbClr val="A8A8A8"/>
                </a:solidFill>
              </a:rPr>
              <a:t>; }</a:t>
            </a:r>
            <a:br>
              <a:rPr lang="nl-NL" altLang="nl-NL" dirty="0">
                <a:solidFill>
                  <a:srgbClr val="A8A8A8"/>
                </a:solidFill>
              </a:rPr>
            </a:b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 err="1">
                <a:solidFill>
                  <a:srgbClr val="A8A8A8"/>
                </a:solidFill>
              </a:rPr>
              <a:t>ol</a:t>
            </a:r>
            <a:r>
              <a:rPr lang="nl-NL" altLang="nl-NL" dirty="0">
                <a:solidFill>
                  <a:srgbClr val="A8A8A8"/>
                </a:solidFill>
              </a:rPr>
              <a:t> {</a:t>
            </a:r>
            <a:r>
              <a:rPr lang="nl-NL" altLang="nl-NL" b="1" dirty="0">
                <a:solidFill>
                  <a:srgbClr val="0000FF"/>
                </a:solidFill>
              </a:rPr>
              <a:t>list-</a:t>
            </a:r>
            <a:r>
              <a:rPr lang="nl-NL" altLang="nl-NL" b="1" dirty="0" err="1">
                <a:solidFill>
                  <a:srgbClr val="0000FF"/>
                </a:solidFill>
              </a:rPr>
              <a:t>style</a:t>
            </a:r>
            <a:r>
              <a:rPr lang="nl-NL" altLang="nl-NL" b="1" dirty="0">
                <a:solidFill>
                  <a:srgbClr val="0000FF"/>
                </a:solidFill>
              </a:rPr>
              <a:t>-type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 err="1">
                <a:solidFill>
                  <a:srgbClr val="008000"/>
                </a:solidFill>
              </a:rPr>
              <a:t>upper</a:t>
            </a:r>
            <a:r>
              <a:rPr lang="nl-NL" altLang="nl-NL" b="1" dirty="0">
                <a:solidFill>
                  <a:srgbClr val="008000"/>
                </a:solidFill>
              </a:rPr>
              <a:t>-roman</a:t>
            </a:r>
            <a:r>
              <a:rPr lang="nl-NL" altLang="nl-NL" dirty="0">
                <a:solidFill>
                  <a:srgbClr val="A8A8A8"/>
                </a:solidFill>
              </a:rPr>
              <a:t>; }</a:t>
            </a:r>
            <a:endParaRPr lang="nl-NL" altLang="nl-NL" sz="4400" dirty="0">
              <a:latin typeface="Arial" panose="020B0604020202020204" pitchFamily="34" charset="0"/>
            </a:endParaRPr>
          </a:p>
        </p:txBody>
      </p:sp>
      <p:pic>
        <p:nvPicPr>
          <p:cNvPr id="6" name="Tijdelijke aanduiding voor afbeelding 5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684809" y="1156026"/>
            <a:ext cx="3184776" cy="2051647"/>
          </a:xfrm>
        </p:spPr>
      </p:pic>
      <p:sp>
        <p:nvSpPr>
          <p:cNvPr id="18" name="Tijdelijke aanduiding voor tekst 17"/>
          <p:cNvSpPr>
            <a:spLocks noGrp="1"/>
          </p:cNvSpPr>
          <p:nvPr>
            <p:ph type="body" sz="quarter" idx="13"/>
          </p:nvPr>
        </p:nvSpPr>
        <p:spPr>
          <a:xfrm>
            <a:off x="250825" y="4066274"/>
            <a:ext cx="5416520" cy="2219141"/>
          </a:xfrm>
        </p:spPr>
        <p:txBody>
          <a:bodyPr/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400" dirty="0">
                <a:solidFill>
                  <a:srgbClr val="3D7CC6"/>
                </a:solidFill>
              </a:rPr>
              <a:t>&lt;h3&gt;</a:t>
            </a:r>
            <a:r>
              <a:rPr lang="nl-NL" altLang="nl-NL" sz="1400" dirty="0">
                <a:solidFill>
                  <a:srgbClr val="A8A8A8"/>
                </a:solidFill>
              </a:rPr>
              <a:t>Opsommingen met </a:t>
            </a:r>
            <a:r>
              <a:rPr lang="nl-NL" altLang="nl-NL" sz="1400" dirty="0" err="1">
                <a:solidFill>
                  <a:srgbClr val="A8A8A8"/>
                </a:solidFill>
              </a:rPr>
              <a:t>circle</a:t>
            </a:r>
            <a:r>
              <a:rPr lang="nl-NL" altLang="nl-NL" sz="1400" dirty="0">
                <a:solidFill>
                  <a:srgbClr val="A8A8A8"/>
                </a:solidFill>
              </a:rPr>
              <a:t>, vierkant enz.</a:t>
            </a:r>
            <a:r>
              <a:rPr lang="nl-NL" altLang="nl-NL" sz="1400" dirty="0">
                <a:solidFill>
                  <a:srgbClr val="3D7CC6"/>
                </a:solidFill>
              </a:rPr>
              <a:t>&lt;/h3&gt;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&lt;</a:t>
            </a:r>
            <a:r>
              <a:rPr lang="nl-NL" altLang="nl-NL" sz="1400" dirty="0" err="1">
                <a:solidFill>
                  <a:srgbClr val="3D7CC6"/>
                </a:solidFill>
              </a:rPr>
              <a:t>ul</a:t>
            </a:r>
            <a:r>
              <a:rPr lang="nl-NL" altLang="nl-NL" sz="1400" dirty="0">
                <a:solidFill>
                  <a:srgbClr val="3D7CC6"/>
                </a:solidFill>
              </a:rPr>
              <a:t>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    &lt;li&gt;</a:t>
            </a:r>
            <a:r>
              <a:rPr lang="nl-NL" altLang="nl-NL" sz="1400" dirty="0">
                <a:solidFill>
                  <a:srgbClr val="A8A8A8"/>
                </a:solidFill>
              </a:rPr>
              <a:t>Melk</a:t>
            </a:r>
            <a:r>
              <a:rPr lang="nl-NL" altLang="nl-NL" sz="1400" dirty="0">
                <a:solidFill>
                  <a:srgbClr val="3D7CC6"/>
                </a:solidFill>
              </a:rPr>
              <a:t>&lt;/li&gt;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    &lt;li&gt;</a:t>
            </a:r>
            <a:r>
              <a:rPr lang="nl-NL" altLang="nl-NL" sz="1400" dirty="0">
                <a:solidFill>
                  <a:srgbClr val="A8A8A8"/>
                </a:solidFill>
              </a:rPr>
              <a:t>Boter</a:t>
            </a:r>
            <a:r>
              <a:rPr lang="nl-NL" altLang="nl-NL" sz="1400" dirty="0">
                <a:solidFill>
                  <a:srgbClr val="3D7CC6"/>
                </a:solidFill>
              </a:rPr>
              <a:t>&lt;/li&gt;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    &lt;li&gt;</a:t>
            </a:r>
            <a:r>
              <a:rPr lang="nl-NL" altLang="nl-NL" sz="1400" dirty="0">
                <a:solidFill>
                  <a:srgbClr val="A8A8A8"/>
                </a:solidFill>
              </a:rPr>
              <a:t>Kaas</a:t>
            </a:r>
            <a:r>
              <a:rPr lang="nl-NL" altLang="nl-NL" sz="1400" dirty="0">
                <a:solidFill>
                  <a:srgbClr val="3D7CC6"/>
                </a:solidFill>
              </a:rPr>
              <a:t>&lt;/li&gt;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&lt;/</a:t>
            </a:r>
            <a:r>
              <a:rPr lang="nl-NL" altLang="nl-NL" sz="1400" dirty="0" err="1">
                <a:solidFill>
                  <a:srgbClr val="3D7CC6"/>
                </a:solidFill>
              </a:rPr>
              <a:t>ul</a:t>
            </a:r>
            <a:r>
              <a:rPr lang="nl-NL" altLang="nl-NL" sz="1400" dirty="0">
                <a:solidFill>
                  <a:srgbClr val="3D7CC6"/>
                </a:solidFill>
              </a:rPr>
              <a:t>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&lt;h3&gt;</a:t>
            </a:r>
            <a:r>
              <a:rPr lang="nl-NL" altLang="nl-NL" sz="1400" dirty="0">
                <a:solidFill>
                  <a:srgbClr val="A8A8A8"/>
                </a:solidFill>
              </a:rPr>
              <a:t>Lijsten met getallen of letters</a:t>
            </a:r>
            <a:r>
              <a:rPr lang="nl-NL" altLang="nl-NL" sz="1400" dirty="0">
                <a:solidFill>
                  <a:srgbClr val="3D7CC6"/>
                </a:solidFill>
              </a:rPr>
              <a:t>&lt;/h3&gt;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&lt;</a:t>
            </a:r>
            <a:r>
              <a:rPr lang="nl-NL" altLang="nl-NL" sz="1400" dirty="0" err="1">
                <a:solidFill>
                  <a:srgbClr val="3D7CC6"/>
                </a:solidFill>
              </a:rPr>
              <a:t>ol</a:t>
            </a:r>
            <a:r>
              <a:rPr lang="nl-NL" altLang="nl-NL" sz="1400" dirty="0">
                <a:solidFill>
                  <a:srgbClr val="3D7CC6"/>
                </a:solidFill>
              </a:rPr>
              <a:t>&gt;</a:t>
            </a:r>
            <a:br>
              <a:rPr lang="nl-NL" altLang="nl-NL" sz="1400" dirty="0">
                <a:solidFill>
                  <a:srgbClr val="3D7CC6"/>
                </a:solidFill>
              </a:rPr>
            </a:br>
            <a:r>
              <a:rPr lang="nl-NL" altLang="nl-NL" sz="1400" dirty="0">
                <a:solidFill>
                  <a:srgbClr val="3D7CC6"/>
                </a:solidFill>
              </a:rPr>
              <a:t>    &lt;li&gt;</a:t>
            </a:r>
            <a:r>
              <a:rPr lang="nl-NL" altLang="nl-NL" sz="1400" dirty="0">
                <a:solidFill>
                  <a:srgbClr val="A8A8A8"/>
                </a:solidFill>
              </a:rPr>
              <a:t>Water verhitten</a:t>
            </a:r>
            <a:r>
              <a:rPr lang="nl-NL" altLang="nl-NL" sz="1400" dirty="0">
                <a:solidFill>
                  <a:srgbClr val="3D7CC6"/>
                </a:solidFill>
              </a:rPr>
              <a:t>&lt;/li&gt;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>
                <a:tab pos="361950" algn="l"/>
              </a:tabLst>
            </a:pPr>
            <a:r>
              <a:rPr lang="nl-NL" altLang="nl-NL" sz="1400" dirty="0">
                <a:solidFill>
                  <a:srgbClr val="3D7CC6"/>
                </a:solidFill>
                <a:latin typeface="Arial" panose="020B0604020202020204" pitchFamily="34" charset="0"/>
              </a:rPr>
              <a:t>	. . .</a:t>
            </a:r>
            <a:endParaRPr lang="nl-NL" altLang="nl-NL" sz="1400" dirty="0">
              <a:latin typeface="Arial" panose="020B0604020202020204" pitchFamily="34" charset="0"/>
            </a:endParaRPr>
          </a:p>
          <a:p>
            <a:endParaRPr lang="nl-NL" sz="1400" dirty="0"/>
          </a:p>
        </p:txBody>
      </p:sp>
      <p:pic>
        <p:nvPicPr>
          <p:cNvPr id="21" name="Tijdelijke aanduiding voor afbeelding 20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5979207" y="5910974"/>
            <a:ext cx="2761905" cy="666667"/>
          </a:xfrm>
          <a:prstGeom prst="rect">
            <a:avLst/>
          </a:prstGeom>
        </p:spPr>
      </p:pic>
      <p:sp>
        <p:nvSpPr>
          <p:cNvPr id="22" name="Rectangle 1"/>
          <p:cNvSpPr txBox="1">
            <a:spLocks noChangeArrowheads="1"/>
          </p:cNvSpPr>
          <p:nvPr/>
        </p:nvSpPr>
        <p:spPr>
          <a:xfrm>
            <a:off x="5844607" y="5072333"/>
            <a:ext cx="3031106" cy="1505308"/>
          </a:xfrm>
          <a:prstGeom prst="rect">
            <a:avLst/>
          </a:prstGeom>
        </p:spPr>
        <p:txBody>
          <a:bodyPr vert="horz" lIns="91440" tIns="45720" rIns="91440" bIns="9360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Courier New" panose="02070309020205020404" pitchFamily="49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</a:pPr>
            <a:r>
              <a:rPr lang="en-US" altLang="nl-NL" sz="1800" dirty="0"/>
              <a:t>list-style-image: 	</a:t>
            </a:r>
            <a:r>
              <a:rPr lang="en-US" altLang="nl-NL" sz="1800" dirty="0" err="1"/>
              <a:t>url</a:t>
            </a:r>
            <a:r>
              <a:rPr lang="en-US" altLang="nl-NL" sz="1800" dirty="0"/>
              <a:t>('sqpurple.gif');</a:t>
            </a:r>
            <a:r>
              <a:rPr lang="en-US" alt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831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Stylesheet, </a:t>
            </a:r>
            <a:r>
              <a:rPr lang="nl-NL" dirty="0" err="1"/>
              <a:t>style</a:t>
            </a:r>
            <a:r>
              <a:rPr lang="nl-NL" dirty="0"/>
              <a:t> element, </a:t>
            </a:r>
            <a:r>
              <a:rPr lang="nl-NL" dirty="0" err="1"/>
              <a:t>inline</a:t>
            </a:r>
            <a:r>
              <a:rPr lang="nl-NL" dirty="0"/>
              <a:t> </a:t>
            </a:r>
            <a:r>
              <a:rPr lang="nl-NL" dirty="0" err="1"/>
              <a:t>style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/>
              <a:t>Cascading</a:t>
            </a:r>
            <a:r>
              <a:rPr lang="nl-NL" dirty="0"/>
              <a:t> (boven naar beneden, buiten naar binnen, algemeen naar specifiek)</a:t>
            </a:r>
          </a:p>
          <a:p>
            <a:pPr lvl="1"/>
            <a:r>
              <a:rPr lang="nl-NL" dirty="0"/>
              <a:t>&lt;link rel="</a:t>
            </a:r>
            <a:r>
              <a:rPr lang="nl-NL" dirty="0" err="1"/>
              <a:t>stylesheet</a:t>
            </a:r>
            <a:r>
              <a:rPr lang="nl-NL" dirty="0"/>
              <a:t>" .. &gt;   &lt;</a:t>
            </a:r>
            <a:r>
              <a:rPr lang="nl-NL" dirty="0" err="1"/>
              <a:t>style</a:t>
            </a:r>
            <a:r>
              <a:rPr lang="nl-NL" dirty="0"/>
              <a:t>&gt; .. &lt;/</a:t>
            </a:r>
            <a:r>
              <a:rPr lang="nl-NL" dirty="0" err="1"/>
              <a:t>style</a:t>
            </a:r>
            <a:r>
              <a:rPr lang="nl-NL" dirty="0"/>
              <a:t>&gt;   </a:t>
            </a:r>
            <a:r>
              <a:rPr lang="nl-NL" dirty="0" err="1"/>
              <a:t>style</a:t>
            </a:r>
            <a:r>
              <a:rPr lang="nl-NL" dirty="0"/>
              <a:t>=" "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52513"/>
            <a:ext cx="6516528" cy="480131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&lt;link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rel=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/styles.css"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body {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coral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&lt;body&gt;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&lt;h1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nl-NL" altLang="nl-NL" sz="1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greenyellow</a:t>
            </a:r>
            <a:r>
              <a:rPr kumimoji="0" lang="nl-NL" altLang="nl-NL" sz="1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800" dirty="0">
                <a:solidFill>
                  <a:srgbClr val="3D7CC6"/>
                </a:solidFill>
              </a:rPr>
              <a:t>	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Cascading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Style Sheet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&lt;/h1&gt;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&lt;h2&gt;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Wat telt?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&lt;/h2&gt;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Van boven naar beneden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Van buiten naar binnen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Van algemeen naar specifiek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&lt;/p&gt;</a:t>
            </a: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Tijdelijke aanduiding voor afbeelding 6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272775" y="3761776"/>
            <a:ext cx="3371429" cy="20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15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</a:t>
            </a:r>
            <a:r>
              <a:rPr lang="nl-NL" dirty="0" err="1"/>
              <a:t>boxmodel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052514"/>
            <a:ext cx="8620125" cy="565955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>
                <a:latin typeface="+mj-lt"/>
              </a:rPr>
              <a:t>De </a:t>
            </a:r>
            <a:r>
              <a:rPr lang="nl-NL" b="1" dirty="0">
                <a:latin typeface="Intro Bold Caps" panose="02000000000000000000" pitchFamily="50" charset="0"/>
              </a:rPr>
              <a:t>inhoud</a:t>
            </a:r>
            <a:r>
              <a:rPr lang="nl-NL" dirty="0">
                <a:latin typeface="+mj-lt"/>
              </a:rPr>
              <a:t> (vaak tekst), heeft een breedte en hoogte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>
                <a:latin typeface="+mj-lt"/>
              </a:rPr>
              <a:t>De </a:t>
            </a:r>
            <a:r>
              <a:rPr lang="nl-NL" b="1" dirty="0" err="1">
                <a:latin typeface="Intro Bold Caps" panose="02000000000000000000" pitchFamily="50" charset="0"/>
              </a:rPr>
              <a:t>binnenafstand</a:t>
            </a:r>
            <a:r>
              <a:rPr lang="nl-NL" dirty="0">
                <a:latin typeface="+mj-lt"/>
              </a:rPr>
              <a:t> (vulling), heeft dezelfde achtergrondkleur als de content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>
                <a:latin typeface="+mj-lt"/>
              </a:rPr>
              <a:t>De </a:t>
            </a:r>
            <a:r>
              <a:rPr lang="nl-NL" b="1" dirty="0">
                <a:latin typeface="Intro Bold Caps" panose="02000000000000000000" pitchFamily="50" charset="0"/>
              </a:rPr>
              <a:t>Rand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>
                <a:latin typeface="+mj-lt"/>
              </a:rPr>
              <a:t>De </a:t>
            </a:r>
            <a:r>
              <a:rPr lang="nl-NL" dirty="0">
                <a:latin typeface="Intro Bold Caps" panose="02000000000000000000" pitchFamily="50" charset="0"/>
              </a:rPr>
              <a:t>buitenafstand</a:t>
            </a:r>
            <a:r>
              <a:rPr lang="nl-NL" dirty="0">
                <a:latin typeface="+mj-lt"/>
              </a:rPr>
              <a:t> (marge </a:t>
            </a:r>
            <a:r>
              <a:rPr lang="nl-NL">
                <a:latin typeface="+mj-lt"/>
              </a:rPr>
              <a:t>naar ) </a:t>
            </a:r>
            <a:r>
              <a:rPr lang="nl-NL" dirty="0">
                <a:latin typeface="+mj-lt"/>
              </a:rPr>
              <a:t>heeft de achtergrondkleur van de container waarbinnen het element vertoeft</a:t>
            </a:r>
          </a:p>
          <a:p>
            <a:pPr defTabSz="361950">
              <a:spcBef>
                <a:spcPts val="600"/>
              </a:spcBef>
            </a:pPr>
            <a:r>
              <a:rPr lang="nl-NL" i="1" dirty="0">
                <a:latin typeface="+mj-lt"/>
              </a:rPr>
              <a:t>Alle eigenschappen zijn per kant of in één keer (shorthand)  in te stellen.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padding-top: 10px;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border-right: 5px 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solid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 red;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margin-bottom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: 1em;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padding-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left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: 1rem;</a:t>
            </a:r>
          </a:p>
          <a:p>
            <a:pPr marL="180975" lvl="1" indent="0">
              <a:buNone/>
              <a:tabLst>
                <a:tab pos="180975" algn="l"/>
              </a:tabLst>
            </a:pPr>
            <a:endParaRPr lang="nl-NL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margin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: top right 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bottom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left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;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padding: top/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bottom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 right/</a:t>
            </a: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left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;</a:t>
            </a:r>
          </a:p>
          <a:p>
            <a:pPr marL="180975" lvl="1" indent="0">
              <a:buNone/>
              <a:tabLst>
                <a:tab pos="180975" algn="l"/>
              </a:tabLst>
            </a:pPr>
            <a:r>
              <a:rPr lang="nl-NL" dirty="0" err="1">
                <a:solidFill>
                  <a:srgbClr val="0070C0"/>
                </a:solidFill>
                <a:latin typeface="Consolas" panose="020B0609020204030204" pitchFamily="49" charset="0"/>
              </a:rPr>
              <a:t>margin</a:t>
            </a:r>
            <a:r>
              <a:rPr lang="nl-NL" dirty="0">
                <a:solidFill>
                  <a:srgbClr val="0070C0"/>
                </a:solidFill>
                <a:latin typeface="Consolas" panose="020B0609020204030204" pitchFamily="49" charset="0"/>
              </a:rPr>
              <a:t>: rondom;</a:t>
            </a:r>
          </a:p>
        </p:txBody>
      </p:sp>
      <p:pic>
        <p:nvPicPr>
          <p:cNvPr id="9" name="Tijdelijke aanduiding voor afbeelding 8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068888" y="4024387"/>
            <a:ext cx="3806825" cy="2385758"/>
          </a:xfrm>
        </p:spPr>
      </p:pic>
    </p:spTree>
    <p:extLst>
      <p:ext uri="{BB962C8B-B14F-4D97-AF65-F5344CB8AC3E}">
        <p14:creationId xmlns:p14="http://schemas.microsoft.com/office/powerpoint/2010/main" val="3856043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Vulling, rand, marge, ronde hoeken 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181904"/>
            <a:ext cx="8620125" cy="4002566"/>
          </a:xfrm>
        </p:spPr>
        <p:txBody>
          <a:bodyPr/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dirty="0">
                <a:solidFill>
                  <a:srgbClr val="A8A8A8"/>
                </a:solidFill>
              </a:rPr>
              <a:t>h1 {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>
                <a:solidFill>
                  <a:srgbClr val="0000FF"/>
                </a:solidFill>
              </a:rPr>
              <a:t>background-</a:t>
            </a:r>
            <a:r>
              <a:rPr lang="nl-NL" altLang="nl-NL" b="1" dirty="0" err="1">
                <a:solidFill>
                  <a:srgbClr val="0000FF"/>
                </a:solidFill>
              </a:rPr>
              <a:t>color</a:t>
            </a:r>
            <a:r>
              <a:rPr lang="nl-NL" altLang="nl-NL" dirty="0">
                <a:solidFill>
                  <a:srgbClr val="A8A8A8"/>
                </a:solidFill>
              </a:rPr>
              <a:t>: #ffc107;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>
                <a:solidFill>
                  <a:srgbClr val="0000FF"/>
                </a:solidFill>
              </a:rPr>
              <a:t>padding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dirty="0">
                <a:solidFill>
                  <a:srgbClr val="0000FF"/>
                </a:solidFill>
              </a:rPr>
              <a:t>0.5</a:t>
            </a:r>
            <a:r>
              <a:rPr lang="nl-NL" altLang="nl-NL" b="1" dirty="0">
                <a:solidFill>
                  <a:srgbClr val="008000"/>
                </a:solidFill>
              </a:rPr>
              <a:t>em </a:t>
            </a:r>
            <a:r>
              <a:rPr lang="nl-NL" altLang="nl-NL" dirty="0">
                <a:solidFill>
                  <a:srgbClr val="0000FF"/>
                </a:solidFill>
              </a:rPr>
              <a:t>1</a:t>
            </a:r>
            <a:r>
              <a:rPr lang="nl-NL" altLang="nl-NL" b="1" dirty="0">
                <a:solidFill>
                  <a:srgbClr val="008000"/>
                </a:solidFill>
              </a:rPr>
              <a:t>em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>
                <a:solidFill>
                  <a:srgbClr val="0000FF"/>
                </a:solidFill>
              </a:rPr>
              <a:t>border-</a:t>
            </a:r>
            <a:r>
              <a:rPr lang="nl-NL" altLang="nl-NL" b="1" dirty="0" err="1">
                <a:solidFill>
                  <a:srgbClr val="0000FF"/>
                </a:solidFill>
              </a:rPr>
              <a:t>bottom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dirty="0">
                <a:solidFill>
                  <a:srgbClr val="0000FF"/>
                </a:solidFill>
              </a:rPr>
              <a:t>3</a:t>
            </a:r>
            <a:r>
              <a:rPr lang="nl-NL" altLang="nl-NL" b="1" dirty="0">
                <a:solidFill>
                  <a:srgbClr val="008000"/>
                </a:solidFill>
              </a:rPr>
              <a:t>px </a:t>
            </a:r>
            <a:r>
              <a:rPr lang="nl-NL" altLang="nl-NL" b="1" dirty="0" err="1">
                <a:solidFill>
                  <a:srgbClr val="008000"/>
                </a:solidFill>
              </a:rPr>
              <a:t>solid</a:t>
            </a:r>
            <a:r>
              <a:rPr lang="nl-NL" altLang="nl-NL" b="1" dirty="0">
                <a:solidFill>
                  <a:srgbClr val="008000"/>
                </a:solidFill>
              </a:rPr>
              <a:t> black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 err="1">
                <a:solidFill>
                  <a:srgbClr val="0000FF"/>
                </a:solidFill>
              </a:rPr>
              <a:t>margin-bottom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dirty="0">
                <a:solidFill>
                  <a:srgbClr val="0000FF"/>
                </a:solidFill>
              </a:rPr>
              <a:t>2</a:t>
            </a:r>
            <a:r>
              <a:rPr lang="nl-NL" altLang="nl-NL" b="1" dirty="0">
                <a:solidFill>
                  <a:srgbClr val="008000"/>
                </a:solidFill>
              </a:rPr>
              <a:t>em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    </a:t>
            </a:r>
            <a:r>
              <a:rPr lang="nl-NL" altLang="nl-NL" b="1" dirty="0">
                <a:solidFill>
                  <a:srgbClr val="0000FF"/>
                </a:solidFill>
              </a:rPr>
              <a:t>border-radius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dirty="0">
                <a:solidFill>
                  <a:srgbClr val="0000FF"/>
                </a:solidFill>
              </a:rPr>
              <a:t>20</a:t>
            </a:r>
            <a:r>
              <a:rPr lang="nl-NL" altLang="nl-NL" b="1" dirty="0">
                <a:solidFill>
                  <a:srgbClr val="008000"/>
                </a:solidFill>
              </a:rPr>
              <a:t>px</a:t>
            </a:r>
            <a:r>
              <a:rPr lang="nl-NL" altLang="nl-NL" dirty="0">
                <a:solidFill>
                  <a:srgbClr val="A8A8A8"/>
                </a:solidFill>
              </a:rPr>
              <a:t>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A8A8A8"/>
                </a:solidFill>
              </a:rPr>
              <a:t>}</a:t>
            </a:r>
            <a:endParaRPr lang="nl-NL" altLang="nl-NL" sz="4400" dirty="0">
              <a:latin typeface="Arial" panose="020B0604020202020204" pitchFamily="34" charset="0"/>
            </a:endParaRP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392174"/>
            <a:ext cx="9144000" cy="461926"/>
          </a:xfrm>
        </p:spPr>
        <p:txBody>
          <a:bodyPr/>
          <a:lstStyle/>
          <a:p>
            <a:pPr lvl="1"/>
            <a:r>
              <a:rPr lang="nl-NL" dirty="0"/>
              <a:t>border-radius   border-top-</a:t>
            </a:r>
            <a:r>
              <a:rPr lang="nl-NL" dirty="0" err="1"/>
              <a:t>width</a:t>
            </a:r>
            <a:r>
              <a:rPr lang="nl-NL" dirty="0"/>
              <a:t>  border-</a:t>
            </a:r>
            <a:r>
              <a:rPr lang="nl-NL" dirty="0" err="1"/>
              <a:t>color</a:t>
            </a:r>
            <a:r>
              <a:rPr lang="nl-NL" dirty="0"/>
              <a:t>  border-</a:t>
            </a:r>
            <a:r>
              <a:rPr lang="nl-NL" dirty="0" err="1"/>
              <a:t>style</a:t>
            </a:r>
            <a:r>
              <a:rPr lang="nl-NL" dirty="0"/>
              <a:t> </a:t>
            </a: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46617" y="3701385"/>
            <a:ext cx="4419048" cy="2276190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Tijdelijke aanduiding voor 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225" y="1444242"/>
            <a:ext cx="2985809" cy="453333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8902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Blokelement DIV - </a:t>
            </a:r>
            <a:r>
              <a:rPr lang="nl-NL" dirty="0" err="1"/>
              <a:t>Inline</a:t>
            </a:r>
            <a:r>
              <a:rPr lang="nl-NL" dirty="0"/>
              <a:t> element SPAN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endParaRPr lang="nl-NL" dirty="0"/>
          </a:p>
          <a:p>
            <a:pPr>
              <a:tabLst>
                <a:tab pos="8609013" algn="r"/>
              </a:tabLst>
            </a:pPr>
            <a:r>
              <a:rPr lang="nl-NL" dirty="0"/>
              <a:t>	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margin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: auto   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height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overflow</a:t>
            </a:r>
          </a:p>
          <a:p>
            <a:pPr>
              <a:tabLst>
                <a:tab pos="8609013" algn="r"/>
              </a:tabLst>
            </a:pPr>
            <a:r>
              <a:rPr lang="nl-NL" dirty="0"/>
              <a:t>Reset 	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 {margin:0;  padding:0;  box-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sizing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: border-box;}  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3"/>
          </p:nvPr>
        </p:nvSpPr>
        <p:spPr>
          <a:xfrm>
            <a:off x="268289" y="4725036"/>
            <a:ext cx="8620124" cy="1409064"/>
          </a:xfrm>
        </p:spPr>
        <p:txBody>
          <a:bodyPr/>
          <a:lstStyle/>
          <a:p>
            <a:r>
              <a:rPr lang="nl-NL" altLang="nl-NL" dirty="0">
                <a:solidFill>
                  <a:srgbClr val="3D7CC6"/>
                </a:solidFill>
              </a:rPr>
              <a:t>&lt;p&gt;</a:t>
            </a:r>
            <a:r>
              <a:rPr lang="nl-NL" altLang="nl-NL" dirty="0">
                <a:solidFill>
                  <a:srgbClr val="A8A8A8"/>
                </a:solidFill>
              </a:rPr>
              <a:t>... </a:t>
            </a:r>
            <a:r>
              <a:rPr lang="nl-NL" altLang="nl-NL" dirty="0" err="1">
                <a:solidFill>
                  <a:srgbClr val="A8A8A8"/>
                </a:solidFill>
              </a:rPr>
              <a:t>tablespoons</a:t>
            </a:r>
            <a:r>
              <a:rPr lang="nl-NL" altLang="nl-NL" dirty="0">
                <a:solidFill>
                  <a:srgbClr val="A8A8A8"/>
                </a:solidFill>
              </a:rPr>
              <a:t> of </a:t>
            </a:r>
            <a:r>
              <a:rPr lang="nl-NL" altLang="nl-NL" dirty="0">
                <a:solidFill>
                  <a:srgbClr val="3D7CC6"/>
                </a:solidFill>
              </a:rPr>
              <a:t>&lt;span&gt;</a:t>
            </a:r>
            <a:r>
              <a:rPr lang="nl-NL" altLang="nl-NL" dirty="0" err="1">
                <a:solidFill>
                  <a:srgbClr val="A8A8A8"/>
                </a:solidFill>
              </a:rPr>
              <a:t>sour</a:t>
            </a:r>
            <a:r>
              <a:rPr lang="nl-NL" altLang="nl-NL" dirty="0">
                <a:solidFill>
                  <a:srgbClr val="A8A8A8"/>
                </a:solidFill>
              </a:rPr>
              <a:t> </a:t>
            </a:r>
            <a:r>
              <a:rPr lang="nl-NL" altLang="nl-NL" dirty="0" err="1">
                <a:solidFill>
                  <a:srgbClr val="A8A8A8"/>
                </a:solidFill>
              </a:rPr>
              <a:t>milk</a:t>
            </a:r>
            <a:r>
              <a:rPr lang="nl-NL" altLang="nl-NL" dirty="0">
                <a:solidFill>
                  <a:srgbClr val="3D7CC6"/>
                </a:solidFill>
              </a:rPr>
              <a:t>&lt;/span&gt;</a:t>
            </a:r>
            <a:r>
              <a:rPr lang="nl-NL" altLang="nl-NL" dirty="0">
                <a:solidFill>
                  <a:srgbClr val="A8A8A8"/>
                </a:solidFill>
              </a:rPr>
              <a:t>.</a:t>
            </a:r>
            <a:r>
              <a:rPr lang="nl-NL" altLang="nl-NL" dirty="0" err="1">
                <a:solidFill>
                  <a:srgbClr val="A8A8A8"/>
                </a:solidFill>
              </a:rPr>
              <a:t>To</a:t>
            </a:r>
            <a:r>
              <a:rPr lang="nl-NL" altLang="nl-NL" dirty="0">
                <a:solidFill>
                  <a:srgbClr val="A8A8A8"/>
                </a:solidFill>
              </a:rPr>
              <a:t> </a:t>
            </a:r>
            <a:r>
              <a:rPr lang="nl-NL" altLang="nl-NL" dirty="0" err="1">
                <a:solidFill>
                  <a:srgbClr val="A8A8A8"/>
                </a:solidFill>
              </a:rPr>
              <a:t>the</a:t>
            </a:r>
            <a:r>
              <a:rPr lang="nl-NL" altLang="nl-NL" dirty="0">
                <a:solidFill>
                  <a:srgbClr val="A8A8A8"/>
                </a:solidFill>
              </a:rPr>
              <a:t> ... </a:t>
            </a:r>
            <a:r>
              <a:rPr lang="nl-NL" altLang="nl-NL" dirty="0">
                <a:solidFill>
                  <a:srgbClr val="3D7CC6"/>
                </a:solidFill>
              </a:rPr>
              <a:t>&lt;/p&gt;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&lt;div&gt;</a:t>
            </a:r>
            <a:r>
              <a:rPr lang="nl-NL" altLang="nl-NL" dirty="0" err="1">
                <a:solidFill>
                  <a:srgbClr val="A8A8A8"/>
                </a:solidFill>
              </a:rPr>
              <a:t>width</a:t>
            </a:r>
            <a:r>
              <a:rPr lang="nl-NL" altLang="nl-NL" dirty="0">
                <a:solidFill>
                  <a:srgbClr val="A8A8A8"/>
                </a:solidFill>
              </a:rPr>
              <a:t> (300px) + padding + rand</a:t>
            </a:r>
            <a:r>
              <a:rPr lang="nl-NL" altLang="nl-NL" dirty="0">
                <a:solidFill>
                  <a:srgbClr val="3D7CC6"/>
                </a:solidFill>
              </a:rPr>
              <a:t>&lt;/div&gt;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&lt;div </a:t>
            </a:r>
            <a:r>
              <a:rPr lang="nl-NL" altLang="nl-NL" b="1" dirty="0" err="1">
                <a:solidFill>
                  <a:srgbClr val="0000FF"/>
                </a:solidFill>
              </a:rPr>
              <a:t>style</a:t>
            </a:r>
            <a:r>
              <a:rPr lang="nl-NL" altLang="nl-NL" b="1" dirty="0">
                <a:solidFill>
                  <a:srgbClr val="0000FF"/>
                </a:solidFill>
              </a:rPr>
              <a:t>=</a:t>
            </a:r>
            <a:r>
              <a:rPr lang="nl-NL" altLang="nl-NL" b="1" dirty="0">
                <a:solidFill>
                  <a:srgbClr val="008000"/>
                </a:solidFill>
              </a:rPr>
              <a:t>"</a:t>
            </a:r>
            <a:r>
              <a:rPr lang="nl-NL" altLang="nl-NL" b="1" dirty="0">
                <a:solidFill>
                  <a:srgbClr val="0000FF"/>
                </a:solidFill>
              </a:rPr>
              <a:t>box-</a:t>
            </a:r>
            <a:r>
              <a:rPr lang="nl-NL" altLang="nl-NL" b="1" dirty="0" err="1">
                <a:solidFill>
                  <a:srgbClr val="0000FF"/>
                </a:solidFill>
              </a:rPr>
              <a:t>sizing</a:t>
            </a:r>
            <a:r>
              <a:rPr lang="nl-NL" altLang="nl-NL" dirty="0">
                <a:solidFill>
                  <a:srgbClr val="A8A8A8"/>
                </a:solidFill>
              </a:rPr>
              <a:t>: </a:t>
            </a:r>
            <a:r>
              <a:rPr lang="nl-NL" altLang="nl-NL" b="1" dirty="0">
                <a:solidFill>
                  <a:srgbClr val="008000"/>
                </a:solidFill>
              </a:rPr>
              <a:t>border-box"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r>
              <a:rPr lang="nl-NL" altLang="nl-NL" dirty="0">
                <a:solidFill>
                  <a:srgbClr val="A8A8A8"/>
                </a:solidFill>
              </a:rPr>
              <a:t>box-</a:t>
            </a:r>
            <a:r>
              <a:rPr lang="nl-NL" altLang="nl-NL" dirty="0" err="1">
                <a:solidFill>
                  <a:srgbClr val="A8A8A8"/>
                </a:solidFill>
              </a:rPr>
              <a:t>sizing</a:t>
            </a:r>
            <a:r>
              <a:rPr lang="nl-NL" altLang="nl-NL" dirty="0">
                <a:solidFill>
                  <a:srgbClr val="A8A8A8"/>
                </a:solidFill>
              </a:rPr>
              <a:t>: border-box =&gt;  </a:t>
            </a:r>
            <a:r>
              <a:rPr lang="nl-NL" altLang="nl-NL" dirty="0" err="1">
                <a:solidFill>
                  <a:srgbClr val="A8A8A8"/>
                </a:solidFill>
              </a:rPr>
              <a:t>width</a:t>
            </a:r>
            <a:r>
              <a:rPr lang="nl-NL" altLang="nl-NL" dirty="0">
                <a:solidFill>
                  <a:srgbClr val="A8A8A8"/>
                </a:solidFill>
              </a:rPr>
              <a:t> incl. padding en rand</a:t>
            </a:r>
            <a:r>
              <a:rPr lang="nl-NL" altLang="nl-NL" dirty="0">
                <a:solidFill>
                  <a:srgbClr val="3D7CC6"/>
                </a:solidFill>
              </a:rPr>
              <a:t>&lt;/div&gt;</a:t>
            </a:r>
            <a:endParaRPr lang="nl-NL" altLang="nl-NL" sz="3600" dirty="0">
              <a:latin typeface="Arial" panose="020B0604020202020204" pitchFamily="34" charset="0"/>
            </a:endParaRPr>
          </a:p>
          <a:p>
            <a:endParaRPr lang="nl-NL" dirty="0"/>
          </a:p>
        </p:txBody>
      </p:sp>
      <p:sp>
        <p:nvSpPr>
          <p:cNvPr id="10" name="Rectangle 1"/>
          <p:cNvSpPr txBox="1">
            <a:spLocks noChangeArrowheads="1"/>
          </p:cNvSpPr>
          <p:nvPr/>
        </p:nvSpPr>
        <p:spPr bwMode="auto">
          <a:xfrm>
            <a:off x="241542" y="1031717"/>
            <a:ext cx="5443267" cy="36933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Courier New" panose="02070309020205020404" pitchFamily="49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1" i="1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span {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rgbClr val="0000FF"/>
                </a:solidFill>
              </a:rPr>
              <a:t>background-</a:t>
            </a:r>
            <a:r>
              <a:rPr lang="nl-NL" altLang="nl-NL" sz="1800" b="1" dirty="0" err="1">
                <a:solidFill>
                  <a:srgbClr val="0000FF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b="1" dirty="0" err="1">
                <a:solidFill>
                  <a:srgbClr val="008000"/>
                </a:solidFill>
              </a:rPr>
              <a:t>purple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rgbClr val="0000FF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b="1" dirty="0" err="1">
                <a:solidFill>
                  <a:srgbClr val="008000"/>
                </a:solidFill>
              </a:rPr>
              <a:t>white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rgbClr val="0000FF"/>
                </a:solidFill>
              </a:rPr>
              <a:t>padding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0.2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}</a:t>
            </a:r>
            <a:br>
              <a:rPr lang="nl-NL" altLang="nl-NL" sz="10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div {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rgbClr val="0000FF"/>
                </a:solidFill>
              </a:rPr>
              <a:t>background-</a:t>
            </a:r>
            <a:r>
              <a:rPr lang="nl-NL" altLang="nl-NL" sz="1800" b="1" dirty="0" err="1">
                <a:solidFill>
                  <a:srgbClr val="0000FF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b="1" dirty="0" err="1">
                <a:solidFill>
                  <a:srgbClr val="008000"/>
                </a:solidFill>
              </a:rPr>
              <a:t>lightsteelblue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rgbClr val="0000FF"/>
                </a:solidFill>
              </a:rPr>
              <a:t>width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300</a:t>
            </a:r>
            <a:r>
              <a:rPr lang="nl-NL" altLang="nl-NL" sz="1800" b="1" dirty="0">
                <a:solidFill>
                  <a:srgbClr val="008000"/>
                </a:solidFill>
              </a:rPr>
              <a:t>px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rgbClr val="0000FF"/>
                </a:solidFill>
              </a:rPr>
              <a:t>padding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0.5</a:t>
            </a:r>
            <a:r>
              <a:rPr lang="nl-NL" altLang="nl-NL" sz="1800" b="1" dirty="0">
                <a:solidFill>
                  <a:srgbClr val="008000"/>
                </a:solidFill>
              </a:rPr>
              <a:t>em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rgbClr val="0000FF"/>
                </a:solidFill>
              </a:rPr>
              <a:t>margin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>
                <a:solidFill>
                  <a:srgbClr val="0000FF"/>
                </a:solidFill>
              </a:rPr>
              <a:t>1</a:t>
            </a:r>
            <a:r>
              <a:rPr lang="nl-NL" altLang="nl-NL" sz="1800" b="1" dirty="0">
                <a:solidFill>
                  <a:srgbClr val="008000"/>
                </a:solidFill>
              </a:rPr>
              <a:t>em auto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rgbClr val="0000FF"/>
                </a:solidFill>
              </a:rPr>
              <a:t>border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b="1" dirty="0" err="1">
                <a:solidFill>
                  <a:srgbClr val="008000"/>
                </a:solidFill>
              </a:rPr>
              <a:t>thick</a:t>
            </a:r>
            <a:r>
              <a:rPr lang="nl-NL" altLang="nl-NL" sz="1800" b="1" dirty="0">
                <a:solidFill>
                  <a:srgbClr val="008000"/>
                </a:solidFill>
              </a:rPr>
              <a:t> </a:t>
            </a:r>
            <a:r>
              <a:rPr lang="nl-NL" altLang="nl-NL" sz="1800" b="1" dirty="0" err="1">
                <a:solidFill>
                  <a:srgbClr val="008000"/>
                </a:solidFill>
              </a:rPr>
              <a:t>dashed</a:t>
            </a:r>
            <a:r>
              <a:rPr lang="nl-NL" altLang="nl-NL" sz="1800" b="1" dirty="0">
                <a:solidFill>
                  <a:srgbClr val="008000"/>
                </a:solidFill>
              </a:rPr>
              <a:t> </a:t>
            </a:r>
            <a:r>
              <a:rPr lang="nl-NL" altLang="nl-NL" sz="1800" b="1" dirty="0" err="1">
                <a:solidFill>
                  <a:srgbClr val="008000"/>
                </a:solidFill>
              </a:rPr>
              <a:t>darkred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}</a:t>
            </a:r>
            <a:endParaRPr lang="nl-NL" altLang="nl-NL" sz="1800" dirty="0">
              <a:latin typeface="Arial" panose="020B0604020202020204" pitchFamily="34" charset="0"/>
            </a:endParaRPr>
          </a:p>
        </p:txBody>
      </p:sp>
      <p:pic>
        <p:nvPicPr>
          <p:cNvPr id="14" name="Tijdelijke aanduiding voor afbeelding 13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007" r="2007"/>
          <a:stretch>
            <a:fillRect/>
          </a:stretch>
        </p:blipFill>
        <p:spPr>
          <a:xfrm>
            <a:off x="5357006" y="1073390"/>
            <a:ext cx="3518707" cy="2681574"/>
          </a:xfrm>
          <a:prstGeom prst="rect">
            <a:avLst/>
          </a:prstGeom>
        </p:spPr>
      </p:pic>
      <p:sp>
        <p:nvSpPr>
          <p:cNvPr id="18" name="Tekstballon: ovaal 17"/>
          <p:cNvSpPr/>
          <p:nvPr/>
        </p:nvSpPr>
        <p:spPr>
          <a:xfrm>
            <a:off x="7479101" y="3796637"/>
            <a:ext cx="1436059" cy="928399"/>
          </a:xfrm>
          <a:prstGeom prst="wedgeEllipseCallout">
            <a:avLst>
              <a:gd name="adj1" fmla="val -54209"/>
              <a:gd name="adj2" fmla="val -86870"/>
            </a:avLst>
          </a:pr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bg1"/>
              </a:gs>
            </a:gsLst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>
                <a:solidFill>
                  <a:schemeClr val="tx1">
                    <a:lumMod val="50000"/>
                    <a:lumOff val="50000"/>
                  </a:schemeClr>
                </a:solidFill>
              </a:rPr>
              <a:t>Verticale afstand telt slechts 1x (de grotere)</a:t>
            </a:r>
          </a:p>
        </p:txBody>
      </p:sp>
    </p:spTree>
    <p:extLst>
      <p:ext uri="{BB962C8B-B14F-4D97-AF65-F5344CB8AC3E}">
        <p14:creationId xmlns:p14="http://schemas.microsoft.com/office/powerpoint/2010/main" val="19904083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TML-CSS.potx" id="{3675C594-0D4D-4179-8BBB-2A636E0B53C0}" vid="{966C9A3F-EE42-406F-8998-66D12B128B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HTML-CSS</Template>
  <TotalTime>755</TotalTime>
  <Words>458</Words>
  <Application>Microsoft Office PowerPoint</Application>
  <PresentationFormat>Diavoorstelling (4:3)</PresentationFormat>
  <Paragraphs>93</Paragraphs>
  <Slides>9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7" baseType="lpstr">
      <vt:lpstr>Arial</vt:lpstr>
      <vt:lpstr>Calibri</vt:lpstr>
      <vt:lpstr>Consolas</vt:lpstr>
      <vt:lpstr>Courier New</vt:lpstr>
      <vt:lpstr>Helvetica Neue</vt:lpstr>
      <vt:lpstr>Helvetica Neue Light</vt:lpstr>
      <vt:lpstr>Intro Bold Caps</vt:lpstr>
      <vt:lpstr>Kantoorthema</vt:lpstr>
      <vt:lpstr>HTML / CSS 2</vt:lpstr>
      <vt:lpstr>Inhoud - HTML/CSS 2</vt:lpstr>
      <vt:lpstr>Stylesheet en CSS styles</vt:lpstr>
      <vt:lpstr>Kleuren, lettertypen en maateenheden</vt:lpstr>
      <vt:lpstr>Lijst en tekstopmaak</vt:lpstr>
      <vt:lpstr>Stylesheet, style element, inline style</vt:lpstr>
      <vt:lpstr>Het boxmodel</vt:lpstr>
      <vt:lpstr>Vulling, rand, marge, ronde hoeken </vt:lpstr>
      <vt:lpstr>Blokelement DIV - Inline element SPAN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/ CSS 2</dc:title>
  <dc:creator>Paksha Thullner / HAN</dc:creator>
  <cp:lastModifiedBy>Paksha Thullner / HAN</cp:lastModifiedBy>
  <cp:revision>43</cp:revision>
  <dcterms:created xsi:type="dcterms:W3CDTF">2017-06-01T02:49:38Z</dcterms:created>
  <dcterms:modified xsi:type="dcterms:W3CDTF">2017-06-23T12:18:57Z</dcterms:modified>
</cp:coreProperties>
</file>

<file path=docProps/thumbnail.jpeg>
</file>